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287000" cx="18288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191F89D-B761-4AE9-A4DB-D00EE1A8A799}">
  <a:tblStyle styleId="{9191F89D-B761-4AE9-A4DB-D00EE1A8A79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f2ecdbd232_0_3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f2ecdbd232_0_30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001bb853c9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3001bb853c9_0_1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4328d5f416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g34328d5f416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084" cy="10467826"/>
            <a:chOff x="0" y="-241102"/>
            <a:chExt cx="5652112" cy="13957102"/>
          </a:xfrm>
        </p:grpSpPr>
        <p:grpSp>
          <p:nvGrpSpPr>
            <p:cNvPr id="160" name="Google Shape;160;p25"/>
            <p:cNvGrpSpPr/>
            <p:nvPr/>
          </p:nvGrpSpPr>
          <p:grpSpPr>
            <a:xfrm>
              <a:off x="2826056" y="-241102"/>
              <a:ext cx="2826056" cy="13957102"/>
              <a:chOff x="0" y="-47625"/>
              <a:chExt cx="558233" cy="2756958"/>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056" cy="13957102"/>
              <a:chOff x="0" y="-47625"/>
              <a:chExt cx="558233" cy="2756958"/>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056" cy="13957102"/>
              <a:chOff x="0" y="-47625"/>
              <a:chExt cx="558233" cy="2756958"/>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572000" y="3910800"/>
            <a:ext cx="13587900" cy="15825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0599">
                <a:solidFill>
                  <a:srgbClr val="231F20"/>
                </a:solidFill>
                <a:latin typeface="Halant"/>
                <a:ea typeface="Halant"/>
                <a:cs typeface="Halant"/>
                <a:sym typeface="Halant"/>
              </a:rPr>
              <a:t>ANGLICIZATION</a:t>
            </a:r>
            <a:endParaRPr sz="100"/>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662475" y="5493288"/>
            <a:ext cx="13654200" cy="8829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Font typeface="Arial"/>
              <a:buNone/>
            </a:pPr>
            <a:r>
              <a:rPr lang="en-US" sz="5735">
                <a:solidFill>
                  <a:srgbClr val="231F20"/>
                </a:solidFill>
                <a:latin typeface="Inter"/>
                <a:ea typeface="Inter"/>
                <a:cs typeface="Inter"/>
                <a:sym typeface="Inter"/>
              </a:rPr>
              <a:t>Unit 4: The American Revolution</a:t>
            </a:r>
            <a:endParaRPr/>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2091750" y="3990625"/>
            <a:ext cx="141045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200"/>
              <a:buFont typeface="Arial"/>
              <a:buNone/>
            </a:pPr>
            <a:r>
              <a:rPr i="1" lang="en-US" sz="5000">
                <a:solidFill>
                  <a:schemeClr val="dk1"/>
                </a:solidFill>
                <a:latin typeface="Inter"/>
                <a:ea typeface="Inter"/>
                <a:cs typeface="Inter"/>
                <a:sym typeface="Inter"/>
              </a:rPr>
              <a:t>How did colonists’ identity as British define the years directly preceding the American Revolution?</a:t>
            </a:r>
            <a:endParaRPr i="1" sz="5000">
              <a:solidFill>
                <a:schemeClr val="dk1"/>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7"/>
          <p:cNvGrpSpPr/>
          <p:nvPr/>
        </p:nvGrpSpPr>
        <p:grpSpPr>
          <a:xfrm>
            <a:off x="-254016" y="9230009"/>
            <a:ext cx="18796043" cy="937448"/>
            <a:chOff x="204" y="0"/>
            <a:chExt cx="25061391" cy="1249931"/>
          </a:xfrm>
        </p:grpSpPr>
        <p:grpSp>
          <p:nvGrpSpPr>
            <p:cNvPr id="202" name="Google Shape;202;p27"/>
            <p:cNvGrpSpPr/>
            <p:nvPr/>
          </p:nvGrpSpPr>
          <p:grpSpPr>
            <a:xfrm rot="5400000">
              <a:off x="12002369" y="-11663474"/>
              <a:ext cx="1249931" cy="24576878"/>
              <a:chOff x="0" y="-38100"/>
              <a:chExt cx="246900" cy="4854692"/>
            </a:xfrm>
          </p:grpSpPr>
          <p:sp>
            <p:nvSpPr>
              <p:cNvPr id="203" name="Google Shape;20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4" name="Google Shape;204;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5" name="Google Shape;205;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06" name="Google Shape;206;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7" name="Google Shape;207;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8" name="Google Shape;208;p27"/>
          <p:cNvSpPr txBox="1"/>
          <p:nvPr/>
        </p:nvSpPr>
        <p:spPr>
          <a:xfrm>
            <a:off x="295200" y="1673225"/>
            <a:ext cx="17697600" cy="1092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099">
                <a:solidFill>
                  <a:srgbClr val="231F20"/>
                </a:solidFill>
                <a:latin typeface="Halant"/>
                <a:ea typeface="Halant"/>
                <a:cs typeface="Halant"/>
                <a:sym typeface="Halant"/>
              </a:rPr>
              <a:t>CONTINUITY AND CHANGE OVER TIME</a:t>
            </a:r>
            <a:endParaRPr sz="100"/>
          </a:p>
        </p:txBody>
      </p:sp>
      <p:grpSp>
        <p:nvGrpSpPr>
          <p:cNvPr id="209" name="Google Shape;209;p27"/>
          <p:cNvGrpSpPr/>
          <p:nvPr/>
        </p:nvGrpSpPr>
        <p:grpSpPr>
          <a:xfrm>
            <a:off x="15859155" y="-98041"/>
            <a:ext cx="1562625" cy="1771271"/>
            <a:chOff x="0" y="-130721"/>
            <a:chExt cx="2083500" cy="2361695"/>
          </a:xfrm>
        </p:grpSpPr>
        <p:grpSp>
          <p:nvGrpSpPr>
            <p:cNvPr id="210" name="Google Shape;210;p27"/>
            <p:cNvGrpSpPr/>
            <p:nvPr/>
          </p:nvGrpSpPr>
          <p:grpSpPr>
            <a:xfrm>
              <a:off x="75599" y="-130721"/>
              <a:ext cx="1932614" cy="2361695"/>
              <a:chOff x="0" y="-47625"/>
              <a:chExt cx="704100" cy="860425"/>
            </a:xfrm>
          </p:grpSpPr>
          <p:sp>
            <p:nvSpPr>
              <p:cNvPr id="211" name="Google Shape;211;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3" name="Google Shape;213;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14" name="Google Shape;214;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5" name="Google Shape;215;p27"/>
          <p:cNvSpPr txBox="1"/>
          <p:nvPr/>
        </p:nvSpPr>
        <p:spPr>
          <a:xfrm>
            <a:off x="4390650" y="4379305"/>
            <a:ext cx="7315200" cy="27492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None/>
            </a:pPr>
            <a:r>
              <a:rPr b="1" lang="en-US" sz="2400">
                <a:latin typeface="Inter"/>
                <a:ea typeface="Inter"/>
                <a:cs typeface="Inter"/>
                <a:sym typeface="Inter"/>
              </a:rPr>
              <a:t>Continuity and Change over Time</a:t>
            </a:r>
            <a:endParaRPr b="1" sz="2400">
              <a:solidFill>
                <a:srgbClr val="000000"/>
              </a:solidFill>
              <a:latin typeface="Inter"/>
              <a:ea typeface="Inter"/>
              <a:cs typeface="Inter"/>
              <a:sym typeface="Inter"/>
            </a:endParaRPr>
          </a:p>
          <a:p>
            <a:pPr indent="0" lvl="0" marL="0" rtl="0" algn="ctr">
              <a:spcBef>
                <a:spcPts val="0"/>
              </a:spcBef>
              <a:spcAft>
                <a:spcPts val="0"/>
              </a:spcAft>
              <a:buNone/>
            </a:pPr>
            <a:r>
              <a:t/>
            </a:r>
            <a:endParaRPr b="1" sz="1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24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2400">
              <a:solidFill>
                <a:schemeClr val="dk1"/>
              </a:solidFill>
              <a:latin typeface="Inter"/>
              <a:ea typeface="Inter"/>
              <a:cs typeface="Inter"/>
              <a:sym typeface="Inter"/>
            </a:endParaRPr>
          </a:p>
        </p:txBody>
      </p:sp>
      <p:pic>
        <p:nvPicPr>
          <p:cNvPr id="216" name="Google Shape;216;p27" title="Screen Shot 2025-03-30 at 2.25.59 PM.png"/>
          <p:cNvPicPr preferRelativeResize="0"/>
          <p:nvPr/>
        </p:nvPicPr>
        <p:blipFill rotWithShape="1">
          <a:blip r:embed="rId4">
            <a:alphaModFix/>
          </a:blip>
          <a:srcRect b="0" l="602" r="612" t="0"/>
          <a:stretch/>
        </p:blipFill>
        <p:spPr>
          <a:xfrm>
            <a:off x="12548425" y="2931850"/>
            <a:ext cx="4446623" cy="5846175"/>
          </a:xfrm>
          <a:prstGeom prst="rect">
            <a:avLst/>
          </a:prstGeom>
          <a:noFill/>
          <a:ln cap="flat" cmpd="sng" w="19050">
            <a:solidFill>
              <a:schemeClr val="dk1"/>
            </a:solidFill>
            <a:prstDash val="solid"/>
            <a:round/>
            <a:headEnd len="sm" w="sm" type="none"/>
            <a:tailEnd len="sm" w="sm" type="none"/>
          </a:ln>
        </p:spPr>
      </p:pic>
      <p:pic>
        <p:nvPicPr>
          <p:cNvPr id="217" name="Google Shape;217;p27"/>
          <p:cNvPicPr preferRelativeResize="0"/>
          <p:nvPr/>
        </p:nvPicPr>
        <p:blipFill>
          <a:blip r:embed="rId5">
            <a:alphaModFix/>
          </a:blip>
          <a:stretch>
            <a:fillRect/>
          </a:stretch>
        </p:blipFill>
        <p:spPr>
          <a:xfrm>
            <a:off x="1070300" y="4248332"/>
            <a:ext cx="2477775" cy="2477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grpSp>
        <p:nvGrpSpPr>
          <p:cNvPr id="222" name="Google Shape;222;p28"/>
          <p:cNvGrpSpPr/>
          <p:nvPr/>
        </p:nvGrpSpPr>
        <p:grpSpPr>
          <a:xfrm>
            <a:off x="15859155" y="-98041"/>
            <a:ext cx="1562625" cy="1771271"/>
            <a:chOff x="0" y="-130721"/>
            <a:chExt cx="2083500" cy="2361695"/>
          </a:xfrm>
        </p:grpSpPr>
        <p:grpSp>
          <p:nvGrpSpPr>
            <p:cNvPr id="223" name="Google Shape;223;p28"/>
            <p:cNvGrpSpPr/>
            <p:nvPr/>
          </p:nvGrpSpPr>
          <p:grpSpPr>
            <a:xfrm>
              <a:off x="75599" y="-130721"/>
              <a:ext cx="1932614" cy="2361695"/>
              <a:chOff x="0" y="-47625"/>
              <a:chExt cx="704100" cy="860425"/>
            </a:xfrm>
          </p:grpSpPr>
          <p:sp>
            <p:nvSpPr>
              <p:cNvPr id="224" name="Google Shape;224;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6" name="Google Shape;226;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227" name="Google Shape;227;p28"/>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8" name="Google Shape;228;p28"/>
          <p:cNvGrpSpPr/>
          <p:nvPr/>
        </p:nvGrpSpPr>
        <p:grpSpPr>
          <a:xfrm>
            <a:off x="-254016" y="9230009"/>
            <a:ext cx="18796043" cy="937448"/>
            <a:chOff x="204" y="0"/>
            <a:chExt cx="25061391" cy="1249931"/>
          </a:xfrm>
        </p:grpSpPr>
        <p:grpSp>
          <p:nvGrpSpPr>
            <p:cNvPr id="229" name="Google Shape;229;p28"/>
            <p:cNvGrpSpPr/>
            <p:nvPr/>
          </p:nvGrpSpPr>
          <p:grpSpPr>
            <a:xfrm rot="5400000">
              <a:off x="12002369" y="-11663474"/>
              <a:ext cx="1249931" cy="24576878"/>
              <a:chOff x="0" y="-38100"/>
              <a:chExt cx="246900" cy="4854692"/>
            </a:xfrm>
          </p:grpSpPr>
          <p:sp>
            <p:nvSpPr>
              <p:cNvPr id="230" name="Google Shape;230;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1" name="Google Shape;231;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2" name="Google Shape;232;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3" name="Google Shape;233;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4" name="Google Shape;234;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35" name="Google Shape;235;p28"/>
          <p:cNvSpPr txBox="1"/>
          <p:nvPr/>
        </p:nvSpPr>
        <p:spPr>
          <a:xfrm>
            <a:off x="139250" y="670875"/>
            <a:ext cx="173097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FROM CELEBRATION TO SEPARATION</a:t>
            </a:r>
            <a:endParaRPr b="1" sz="8499">
              <a:solidFill>
                <a:srgbClr val="231F20"/>
              </a:solidFill>
              <a:latin typeface="Halant"/>
              <a:ea typeface="Halant"/>
              <a:cs typeface="Halant"/>
              <a:sym typeface="Halant"/>
            </a:endParaRPr>
          </a:p>
        </p:txBody>
      </p:sp>
      <p:sp>
        <p:nvSpPr>
          <p:cNvPr id="236" name="Google Shape;236;p28"/>
          <p:cNvSpPr txBox="1"/>
          <p:nvPr/>
        </p:nvSpPr>
        <p:spPr>
          <a:xfrm>
            <a:off x="2191225" y="3787076"/>
            <a:ext cx="13459500" cy="4576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3200">
                <a:solidFill>
                  <a:schemeClr val="dk1"/>
                </a:solidFill>
                <a:latin typeface="Inter"/>
                <a:ea typeface="Inter"/>
                <a:cs typeface="Inter"/>
                <a:sym typeface="Inter"/>
              </a:rPr>
              <a:t>As historian Alan Taylor suggests, American colonists were proud British subjects in the early 1760s following Great Britain’s victory in the Seven Years War (The French and Indian War in North America). However, in 1776, thirteen years after the colonists celebrated Great Britain's victory, the Declaration of Independence was signed. </a:t>
            </a:r>
            <a:endParaRPr sz="3200">
              <a:solidFill>
                <a:schemeClr val="dk1"/>
              </a:solidFill>
              <a:latin typeface="Inter"/>
              <a:ea typeface="Inter"/>
              <a:cs typeface="Inter"/>
              <a:sym typeface="Inter"/>
            </a:endParaRPr>
          </a:p>
          <a:p>
            <a:pPr indent="0" lvl="0" marL="0" rtl="0" algn="ctr">
              <a:spcBef>
                <a:spcPts val="0"/>
              </a:spcBef>
              <a:spcAft>
                <a:spcPts val="0"/>
              </a:spcAft>
              <a:buNone/>
            </a:pPr>
            <a:r>
              <a:t/>
            </a:r>
            <a:endParaRPr sz="3200">
              <a:solidFill>
                <a:schemeClr val="dk1"/>
              </a:solidFill>
              <a:latin typeface="Inter"/>
              <a:ea typeface="Inter"/>
              <a:cs typeface="Inter"/>
              <a:sym typeface="Inter"/>
            </a:endParaRPr>
          </a:p>
          <a:p>
            <a:pPr indent="0" lvl="0" marL="0" rtl="0" algn="ctr">
              <a:spcBef>
                <a:spcPts val="0"/>
              </a:spcBef>
              <a:spcAft>
                <a:spcPts val="0"/>
              </a:spcAft>
              <a:buNone/>
            </a:pPr>
            <a:r>
              <a:rPr b="1" lang="en-US" sz="3200">
                <a:solidFill>
                  <a:schemeClr val="dk1"/>
                </a:solidFill>
                <a:latin typeface="Inter"/>
                <a:ea typeface="Inter"/>
                <a:cs typeface="Inter"/>
                <a:sym typeface="Inter"/>
              </a:rPr>
              <a:t>The rest of Topic 1 in this unit explores why. In this activity, though, your job is to make predictions about why there was a historical change: from celebration to separation.</a:t>
            </a:r>
            <a:endParaRPr b="1" sz="3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grpSp>
        <p:nvGrpSpPr>
          <p:cNvPr id="241" name="Google Shape;241;p29"/>
          <p:cNvGrpSpPr/>
          <p:nvPr/>
        </p:nvGrpSpPr>
        <p:grpSpPr>
          <a:xfrm>
            <a:off x="15859155" y="-98041"/>
            <a:ext cx="1562625" cy="1771271"/>
            <a:chOff x="0" y="-130721"/>
            <a:chExt cx="2083500" cy="2361695"/>
          </a:xfrm>
        </p:grpSpPr>
        <p:grpSp>
          <p:nvGrpSpPr>
            <p:cNvPr id="242" name="Google Shape;242;p29"/>
            <p:cNvGrpSpPr/>
            <p:nvPr/>
          </p:nvGrpSpPr>
          <p:grpSpPr>
            <a:xfrm>
              <a:off x="75599" y="-130721"/>
              <a:ext cx="1932614" cy="2361695"/>
              <a:chOff x="0" y="-47625"/>
              <a:chExt cx="704100" cy="860425"/>
            </a:xfrm>
          </p:grpSpPr>
          <p:sp>
            <p:nvSpPr>
              <p:cNvPr id="243" name="Google Shape;243;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5" name="Google Shape;245;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246" name="Google Shape;246;p29"/>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7" name="Google Shape;247;p29"/>
          <p:cNvGrpSpPr/>
          <p:nvPr/>
        </p:nvGrpSpPr>
        <p:grpSpPr>
          <a:xfrm>
            <a:off x="-254016" y="9230009"/>
            <a:ext cx="18796043" cy="937448"/>
            <a:chOff x="204" y="0"/>
            <a:chExt cx="25061391" cy="1249931"/>
          </a:xfrm>
        </p:grpSpPr>
        <p:grpSp>
          <p:nvGrpSpPr>
            <p:cNvPr id="248" name="Google Shape;248;p29"/>
            <p:cNvGrpSpPr/>
            <p:nvPr/>
          </p:nvGrpSpPr>
          <p:grpSpPr>
            <a:xfrm rot="5400000">
              <a:off x="12002369" y="-11663474"/>
              <a:ext cx="1249931" cy="24576878"/>
              <a:chOff x="0" y="-38100"/>
              <a:chExt cx="246900" cy="4854692"/>
            </a:xfrm>
          </p:grpSpPr>
          <p:sp>
            <p:nvSpPr>
              <p:cNvPr id="249" name="Google Shape;24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0" name="Google Shape;250;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1" name="Google Shape;251;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52" name="Google Shape;252;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3" name="Google Shape;253;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54" name="Google Shape;254;p29"/>
          <p:cNvSpPr txBox="1"/>
          <p:nvPr/>
        </p:nvSpPr>
        <p:spPr>
          <a:xfrm>
            <a:off x="139250" y="670875"/>
            <a:ext cx="17309700" cy="1262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199">
                <a:solidFill>
                  <a:srgbClr val="231F20"/>
                </a:solidFill>
                <a:latin typeface="Halant"/>
                <a:ea typeface="Halant"/>
                <a:cs typeface="Halant"/>
                <a:sym typeface="Halant"/>
              </a:rPr>
              <a:t>DIRECTIONS</a:t>
            </a:r>
            <a:endParaRPr sz="1100"/>
          </a:p>
        </p:txBody>
      </p:sp>
      <p:sp>
        <p:nvSpPr>
          <p:cNvPr id="255" name="Google Shape;255;p29"/>
          <p:cNvSpPr txBox="1"/>
          <p:nvPr/>
        </p:nvSpPr>
        <p:spPr>
          <a:xfrm>
            <a:off x="8471200" y="3054450"/>
            <a:ext cx="8878800" cy="152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chemeClr val="dk1"/>
                </a:solidFill>
                <a:latin typeface="Inter"/>
                <a:ea typeface="Inter"/>
                <a:cs typeface="Inter"/>
                <a:sym typeface="Inter"/>
              </a:rPr>
              <a:t>Make a </a:t>
            </a:r>
            <a:r>
              <a:rPr b="1" i="1" lang="en-US" sz="2600" u="sng">
                <a:solidFill>
                  <a:schemeClr val="dk1"/>
                </a:solidFill>
                <a:latin typeface="Inter"/>
                <a:ea typeface="Inter"/>
                <a:cs typeface="Inter"/>
                <a:sym typeface="Inter"/>
              </a:rPr>
              <a:t>two sentence prediction</a:t>
            </a:r>
            <a:r>
              <a:rPr b="1" lang="en-US" sz="2600">
                <a:solidFill>
                  <a:schemeClr val="dk1"/>
                </a:solidFill>
                <a:latin typeface="Inter"/>
                <a:ea typeface="Inter"/>
                <a:cs typeface="Inter"/>
                <a:sym typeface="Inter"/>
              </a:rPr>
              <a:t> about why colonists’ sentiments changed over the course of 1763-1776 using at least five words/phrases from the word bank.</a:t>
            </a:r>
            <a:endParaRPr sz="2600">
              <a:solidFill>
                <a:schemeClr val="dk1"/>
              </a:solidFill>
              <a:latin typeface="Inter"/>
              <a:ea typeface="Inter"/>
              <a:cs typeface="Inter"/>
              <a:sym typeface="Inter"/>
            </a:endParaRPr>
          </a:p>
        </p:txBody>
      </p:sp>
      <p:grpSp>
        <p:nvGrpSpPr>
          <p:cNvPr id="256" name="Google Shape;256;p29"/>
          <p:cNvGrpSpPr/>
          <p:nvPr/>
        </p:nvGrpSpPr>
        <p:grpSpPr>
          <a:xfrm>
            <a:off x="254983" y="2274492"/>
            <a:ext cx="7315286" cy="2083273"/>
            <a:chOff x="3977400" y="946003"/>
            <a:chExt cx="4094300" cy="1193579"/>
          </a:xfrm>
        </p:grpSpPr>
        <p:grpSp>
          <p:nvGrpSpPr>
            <p:cNvPr id="257" name="Google Shape;257;p29"/>
            <p:cNvGrpSpPr/>
            <p:nvPr/>
          </p:nvGrpSpPr>
          <p:grpSpPr>
            <a:xfrm>
              <a:off x="4732925" y="1140987"/>
              <a:ext cx="529800" cy="998596"/>
              <a:chOff x="4318975" y="1083450"/>
              <a:chExt cx="529800" cy="591305"/>
            </a:xfrm>
          </p:grpSpPr>
          <p:sp>
            <p:nvSpPr>
              <p:cNvPr id="258" name="Google Shape;258;p29"/>
              <p:cNvSpPr/>
              <p:nvPr/>
            </p:nvSpPr>
            <p:spPr>
              <a:xfrm>
                <a:off x="4517129" y="1083455"/>
                <a:ext cx="133500" cy="591300"/>
              </a:xfrm>
              <a:prstGeom prst="rect">
                <a:avLst/>
              </a:prstGeom>
              <a:solidFill>
                <a:srgbClr val="38E0A4"/>
              </a:solidFill>
              <a:ln cap="flat" cmpd="sng" w="9525">
                <a:solidFill>
                  <a:schemeClr val="l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solidFill>
                    <a:srgbClr val="38E0A4"/>
                  </a:solidFill>
                </a:endParaRPr>
              </a:p>
            </p:txBody>
          </p:sp>
          <p:cxnSp>
            <p:nvCxnSpPr>
              <p:cNvPr id="259" name="Google Shape;259;p29"/>
              <p:cNvCxnSpPr/>
              <p:nvPr/>
            </p:nvCxnSpPr>
            <p:spPr>
              <a:xfrm rot="10800000">
                <a:off x="4318975" y="1083450"/>
                <a:ext cx="529800" cy="0"/>
              </a:xfrm>
              <a:prstGeom prst="straightConnector1">
                <a:avLst/>
              </a:prstGeom>
              <a:noFill/>
              <a:ln cap="flat" cmpd="sng" w="9525">
                <a:solidFill>
                  <a:schemeClr val="lt1"/>
                </a:solidFill>
                <a:prstDash val="solid"/>
                <a:round/>
                <a:headEnd len="sm" w="sm" type="none"/>
                <a:tailEnd len="sm" w="sm" type="none"/>
              </a:ln>
            </p:spPr>
          </p:cxnSp>
        </p:grpSp>
        <p:sp>
          <p:nvSpPr>
            <p:cNvPr id="260" name="Google Shape;260;p29"/>
            <p:cNvSpPr txBox="1"/>
            <p:nvPr/>
          </p:nvSpPr>
          <p:spPr>
            <a:xfrm>
              <a:off x="5343500" y="946003"/>
              <a:ext cx="2728200" cy="2760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Great Britain’s Victory</a:t>
              </a:r>
              <a:endParaRPr b="1" sz="2200">
                <a:solidFill>
                  <a:schemeClr val="dk1"/>
                </a:solidFill>
                <a:latin typeface="Inter"/>
                <a:ea typeface="Inter"/>
                <a:cs typeface="Inter"/>
                <a:sym typeface="Inter"/>
              </a:endParaRPr>
            </a:p>
          </p:txBody>
        </p:sp>
        <p:sp>
          <p:nvSpPr>
            <p:cNvPr id="261" name="Google Shape;261;p29"/>
            <p:cNvSpPr txBox="1"/>
            <p:nvPr/>
          </p:nvSpPr>
          <p:spPr>
            <a:xfrm>
              <a:off x="5343500" y="1222248"/>
              <a:ext cx="2728200" cy="4107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Great Britain defeats the French and their Allies in the Seven Years (French and Indian) War.</a:t>
              </a:r>
              <a:endParaRPr sz="1400">
                <a:solidFill>
                  <a:schemeClr val="dk1"/>
                </a:solidFill>
                <a:latin typeface="Inter"/>
                <a:ea typeface="Inter"/>
                <a:cs typeface="Inter"/>
                <a:sym typeface="Inter"/>
              </a:endParaRPr>
            </a:p>
          </p:txBody>
        </p:sp>
        <p:sp>
          <p:nvSpPr>
            <p:cNvPr id="262" name="Google Shape;262;p29"/>
            <p:cNvSpPr txBox="1"/>
            <p:nvPr/>
          </p:nvSpPr>
          <p:spPr>
            <a:xfrm>
              <a:off x="3977400" y="973693"/>
              <a:ext cx="758400" cy="3468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1763</a:t>
              </a:r>
              <a:endParaRPr sz="1800">
                <a:solidFill>
                  <a:schemeClr val="dk1"/>
                </a:solidFill>
                <a:latin typeface="Inter"/>
                <a:ea typeface="Inter"/>
                <a:cs typeface="Inter"/>
                <a:sym typeface="Inter"/>
              </a:endParaRPr>
            </a:p>
          </p:txBody>
        </p:sp>
      </p:grpSp>
      <p:grpSp>
        <p:nvGrpSpPr>
          <p:cNvPr id="263" name="Google Shape;263;p29"/>
          <p:cNvGrpSpPr/>
          <p:nvPr/>
        </p:nvGrpSpPr>
        <p:grpSpPr>
          <a:xfrm>
            <a:off x="254983" y="4021373"/>
            <a:ext cx="7315286" cy="2083112"/>
            <a:chOff x="3977400" y="946003"/>
            <a:chExt cx="4094300" cy="1193487"/>
          </a:xfrm>
        </p:grpSpPr>
        <p:grpSp>
          <p:nvGrpSpPr>
            <p:cNvPr id="264" name="Google Shape;264;p29"/>
            <p:cNvGrpSpPr/>
            <p:nvPr/>
          </p:nvGrpSpPr>
          <p:grpSpPr>
            <a:xfrm>
              <a:off x="4732925" y="1140987"/>
              <a:ext cx="529800" cy="998503"/>
              <a:chOff x="4318975" y="1083450"/>
              <a:chExt cx="529800" cy="591250"/>
            </a:xfrm>
          </p:grpSpPr>
          <p:sp>
            <p:nvSpPr>
              <p:cNvPr id="265" name="Google Shape;265;p29"/>
              <p:cNvSpPr/>
              <p:nvPr/>
            </p:nvSpPr>
            <p:spPr>
              <a:xfrm>
                <a:off x="4517125" y="1086100"/>
                <a:ext cx="133500" cy="588600"/>
              </a:xfrm>
              <a:prstGeom prst="rect">
                <a:avLst/>
              </a:prstGeom>
              <a:solidFill>
                <a:srgbClr val="38E0A4"/>
              </a:solidFill>
              <a:ln cap="flat" cmpd="sng" w="9525">
                <a:solidFill>
                  <a:schemeClr val="l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cxnSp>
            <p:nvCxnSpPr>
              <p:cNvPr id="266" name="Google Shape;266;p29"/>
              <p:cNvCxnSpPr/>
              <p:nvPr/>
            </p:nvCxnSpPr>
            <p:spPr>
              <a:xfrm rot="10800000">
                <a:off x="4318975" y="1083450"/>
                <a:ext cx="529800" cy="0"/>
              </a:xfrm>
              <a:prstGeom prst="straightConnector1">
                <a:avLst/>
              </a:prstGeom>
              <a:noFill/>
              <a:ln cap="flat" cmpd="sng" w="9525">
                <a:solidFill>
                  <a:schemeClr val="dk1"/>
                </a:solidFill>
                <a:prstDash val="solid"/>
                <a:round/>
                <a:headEnd len="sm" w="sm" type="none"/>
                <a:tailEnd len="sm" w="sm" type="none"/>
              </a:ln>
            </p:spPr>
          </p:cxnSp>
        </p:grpSp>
        <p:sp>
          <p:nvSpPr>
            <p:cNvPr id="267" name="Google Shape;267;p29"/>
            <p:cNvSpPr txBox="1"/>
            <p:nvPr/>
          </p:nvSpPr>
          <p:spPr>
            <a:xfrm>
              <a:off x="5343500" y="946003"/>
              <a:ext cx="2728200" cy="2760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a:t>
              </a:r>
              <a:endParaRPr b="1" sz="2200">
                <a:solidFill>
                  <a:schemeClr val="dk1"/>
                </a:solidFill>
                <a:latin typeface="Inter"/>
                <a:ea typeface="Inter"/>
                <a:cs typeface="Inter"/>
                <a:sym typeface="Inter"/>
              </a:endParaRPr>
            </a:p>
          </p:txBody>
        </p:sp>
        <p:sp>
          <p:nvSpPr>
            <p:cNvPr id="268" name="Google Shape;268;p29"/>
            <p:cNvSpPr txBox="1"/>
            <p:nvPr/>
          </p:nvSpPr>
          <p:spPr>
            <a:xfrm>
              <a:off x="5343500" y="1222248"/>
              <a:ext cx="2728200" cy="4107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Were colonists proud Britons and loyal to the British Crown?</a:t>
              </a:r>
              <a:endParaRPr sz="1400">
                <a:solidFill>
                  <a:schemeClr val="dk1"/>
                </a:solidFill>
                <a:latin typeface="Inter"/>
                <a:ea typeface="Inter"/>
                <a:cs typeface="Inter"/>
                <a:sym typeface="Inter"/>
              </a:endParaRPr>
            </a:p>
          </p:txBody>
        </p:sp>
        <p:sp>
          <p:nvSpPr>
            <p:cNvPr id="269" name="Google Shape;269;p29"/>
            <p:cNvSpPr txBox="1"/>
            <p:nvPr/>
          </p:nvSpPr>
          <p:spPr>
            <a:xfrm>
              <a:off x="3977400" y="973693"/>
              <a:ext cx="758400" cy="3468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1760s</a:t>
              </a:r>
              <a:endParaRPr sz="1800">
                <a:solidFill>
                  <a:schemeClr val="dk1"/>
                </a:solidFill>
                <a:latin typeface="Inter"/>
                <a:ea typeface="Inter"/>
                <a:cs typeface="Inter"/>
                <a:sym typeface="Inter"/>
              </a:endParaRPr>
            </a:p>
          </p:txBody>
        </p:sp>
      </p:grpSp>
      <p:grpSp>
        <p:nvGrpSpPr>
          <p:cNvPr id="270" name="Google Shape;270;p29"/>
          <p:cNvGrpSpPr/>
          <p:nvPr/>
        </p:nvGrpSpPr>
        <p:grpSpPr>
          <a:xfrm>
            <a:off x="254983" y="7512449"/>
            <a:ext cx="7315286" cy="2088406"/>
            <a:chOff x="3977400" y="946003"/>
            <a:chExt cx="4094300" cy="1196520"/>
          </a:xfrm>
        </p:grpSpPr>
        <p:grpSp>
          <p:nvGrpSpPr>
            <p:cNvPr id="271" name="Google Shape;271;p29"/>
            <p:cNvGrpSpPr/>
            <p:nvPr/>
          </p:nvGrpSpPr>
          <p:grpSpPr>
            <a:xfrm>
              <a:off x="4732925" y="1142460"/>
              <a:ext cx="529800" cy="1000063"/>
              <a:chOff x="4318975" y="1084322"/>
              <a:chExt cx="529800" cy="592174"/>
            </a:xfrm>
          </p:grpSpPr>
          <p:sp>
            <p:nvSpPr>
              <p:cNvPr id="272" name="Google Shape;272;p29"/>
              <p:cNvSpPr/>
              <p:nvPr/>
            </p:nvSpPr>
            <p:spPr>
              <a:xfrm>
                <a:off x="4517129" y="1086096"/>
                <a:ext cx="133500" cy="590400"/>
              </a:xfrm>
              <a:prstGeom prst="rect">
                <a:avLst/>
              </a:prstGeom>
              <a:solidFill>
                <a:srgbClr val="6484F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cxnSp>
            <p:nvCxnSpPr>
              <p:cNvPr id="273" name="Google Shape;273;p29"/>
              <p:cNvCxnSpPr/>
              <p:nvPr/>
            </p:nvCxnSpPr>
            <p:spPr>
              <a:xfrm rot="10800000">
                <a:off x="4318975" y="1084322"/>
                <a:ext cx="529800" cy="0"/>
              </a:xfrm>
              <a:prstGeom prst="straightConnector1">
                <a:avLst/>
              </a:prstGeom>
              <a:noFill/>
              <a:ln cap="flat" cmpd="sng" w="9525">
                <a:solidFill>
                  <a:schemeClr val="dk1"/>
                </a:solidFill>
                <a:prstDash val="solid"/>
                <a:round/>
                <a:headEnd len="sm" w="sm" type="none"/>
                <a:tailEnd len="sm" w="sm" type="none"/>
              </a:ln>
            </p:spPr>
          </p:cxnSp>
        </p:grpSp>
        <p:sp>
          <p:nvSpPr>
            <p:cNvPr id="274" name="Google Shape;274;p29"/>
            <p:cNvSpPr txBox="1"/>
            <p:nvPr/>
          </p:nvSpPr>
          <p:spPr>
            <a:xfrm>
              <a:off x="5343500" y="946003"/>
              <a:ext cx="2728200" cy="2760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Declaration of Independence</a:t>
              </a:r>
              <a:endParaRPr b="1" sz="2200">
                <a:solidFill>
                  <a:schemeClr val="dk1"/>
                </a:solidFill>
                <a:latin typeface="Inter"/>
                <a:ea typeface="Inter"/>
                <a:cs typeface="Inter"/>
                <a:sym typeface="Inter"/>
              </a:endParaRPr>
            </a:p>
          </p:txBody>
        </p:sp>
        <p:sp>
          <p:nvSpPr>
            <p:cNvPr id="275" name="Google Shape;275;p29"/>
            <p:cNvSpPr txBox="1"/>
            <p:nvPr/>
          </p:nvSpPr>
          <p:spPr>
            <a:xfrm>
              <a:off x="5343500" y="1222248"/>
              <a:ext cx="2728200" cy="4107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Fifty-five colonists sign the Declaration of Independence, where the American colonies declared their independence from Great Britain.</a:t>
              </a:r>
              <a:endParaRPr sz="1400">
                <a:solidFill>
                  <a:schemeClr val="dk1"/>
                </a:solidFill>
                <a:latin typeface="Inter"/>
                <a:ea typeface="Inter"/>
                <a:cs typeface="Inter"/>
                <a:sym typeface="Inter"/>
              </a:endParaRPr>
            </a:p>
          </p:txBody>
        </p:sp>
        <p:sp>
          <p:nvSpPr>
            <p:cNvPr id="276" name="Google Shape;276;p29"/>
            <p:cNvSpPr txBox="1"/>
            <p:nvPr/>
          </p:nvSpPr>
          <p:spPr>
            <a:xfrm>
              <a:off x="3977400" y="973693"/>
              <a:ext cx="758400" cy="346800"/>
            </a:xfrm>
            <a:prstGeom prst="rect">
              <a:avLst/>
            </a:prstGeom>
            <a:noFill/>
            <a:ln>
              <a:noFill/>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1776</a:t>
              </a:r>
              <a:endParaRPr sz="1800">
                <a:solidFill>
                  <a:schemeClr val="dk1"/>
                </a:solidFill>
                <a:latin typeface="Inter"/>
                <a:ea typeface="Inter"/>
                <a:cs typeface="Inter"/>
                <a:sym typeface="Inter"/>
              </a:endParaRPr>
            </a:p>
          </p:txBody>
        </p:sp>
      </p:grpSp>
      <p:grpSp>
        <p:nvGrpSpPr>
          <p:cNvPr id="277" name="Google Shape;277;p29"/>
          <p:cNvGrpSpPr/>
          <p:nvPr/>
        </p:nvGrpSpPr>
        <p:grpSpPr>
          <a:xfrm>
            <a:off x="254983" y="5765637"/>
            <a:ext cx="7315286" cy="2083112"/>
            <a:chOff x="3977400" y="946003"/>
            <a:chExt cx="4094300" cy="1193487"/>
          </a:xfrm>
        </p:grpSpPr>
        <p:grpSp>
          <p:nvGrpSpPr>
            <p:cNvPr id="278" name="Google Shape;278;p29"/>
            <p:cNvGrpSpPr/>
            <p:nvPr/>
          </p:nvGrpSpPr>
          <p:grpSpPr>
            <a:xfrm>
              <a:off x="4732925" y="1142460"/>
              <a:ext cx="529800" cy="997030"/>
              <a:chOff x="4318975" y="1084322"/>
              <a:chExt cx="529800" cy="590378"/>
            </a:xfrm>
          </p:grpSpPr>
          <p:sp>
            <p:nvSpPr>
              <p:cNvPr id="279" name="Google Shape;279;p29"/>
              <p:cNvSpPr/>
              <p:nvPr/>
            </p:nvSpPr>
            <p:spPr>
              <a:xfrm>
                <a:off x="4517125" y="1086100"/>
                <a:ext cx="133500" cy="588600"/>
              </a:xfrm>
              <a:prstGeom prst="rect">
                <a:avLst/>
              </a:prstGeom>
              <a:solidFill>
                <a:srgbClr val="6484F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cxnSp>
            <p:nvCxnSpPr>
              <p:cNvPr id="280" name="Google Shape;280;p29"/>
              <p:cNvCxnSpPr/>
              <p:nvPr/>
            </p:nvCxnSpPr>
            <p:spPr>
              <a:xfrm rot="10800000">
                <a:off x="4318975" y="1084322"/>
                <a:ext cx="529800" cy="0"/>
              </a:xfrm>
              <a:prstGeom prst="straightConnector1">
                <a:avLst/>
              </a:prstGeom>
              <a:noFill/>
              <a:ln cap="flat" cmpd="sng" w="9525">
                <a:solidFill>
                  <a:schemeClr val="dk1"/>
                </a:solidFill>
                <a:prstDash val="solid"/>
                <a:round/>
                <a:headEnd len="sm" w="sm" type="none"/>
                <a:tailEnd len="sm" w="sm" type="none"/>
              </a:ln>
            </p:spPr>
          </p:cxnSp>
        </p:grpSp>
        <p:sp>
          <p:nvSpPr>
            <p:cNvPr id="281" name="Google Shape;281;p29"/>
            <p:cNvSpPr txBox="1"/>
            <p:nvPr/>
          </p:nvSpPr>
          <p:spPr>
            <a:xfrm>
              <a:off x="5343500" y="946003"/>
              <a:ext cx="2728200" cy="2760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a:t>
              </a:r>
              <a:endParaRPr b="1" sz="2200">
                <a:solidFill>
                  <a:schemeClr val="dk1"/>
                </a:solidFill>
                <a:latin typeface="Inter"/>
                <a:ea typeface="Inter"/>
                <a:cs typeface="Inter"/>
                <a:sym typeface="Inter"/>
              </a:endParaRPr>
            </a:p>
          </p:txBody>
        </p:sp>
        <p:sp>
          <p:nvSpPr>
            <p:cNvPr id="282" name="Google Shape;282;p29"/>
            <p:cNvSpPr txBox="1"/>
            <p:nvPr/>
          </p:nvSpPr>
          <p:spPr>
            <a:xfrm>
              <a:off x="5343500" y="1222248"/>
              <a:ext cx="2728200" cy="4107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Were colonists proud Britons and loyal to the British Crown?</a:t>
              </a:r>
              <a:endParaRPr>
                <a:solidFill>
                  <a:schemeClr val="dk1"/>
                </a:solidFill>
                <a:latin typeface="Inter"/>
                <a:ea typeface="Inter"/>
                <a:cs typeface="Inter"/>
                <a:sym typeface="Inter"/>
              </a:endParaRPr>
            </a:p>
          </p:txBody>
        </p:sp>
        <p:sp>
          <p:nvSpPr>
            <p:cNvPr id="283" name="Google Shape;283;p29"/>
            <p:cNvSpPr txBox="1"/>
            <p:nvPr/>
          </p:nvSpPr>
          <p:spPr>
            <a:xfrm>
              <a:off x="3977400" y="973693"/>
              <a:ext cx="758400" cy="346800"/>
            </a:xfrm>
            <a:prstGeom prst="rect">
              <a:avLst/>
            </a:prstGeom>
            <a:noFill/>
            <a:ln>
              <a:noFill/>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1770s</a:t>
              </a:r>
              <a:endParaRPr sz="1800">
                <a:solidFill>
                  <a:schemeClr val="dk1"/>
                </a:solidFill>
                <a:latin typeface="Inter"/>
                <a:ea typeface="Inter"/>
                <a:cs typeface="Inter"/>
                <a:sym typeface="Inter"/>
              </a:endParaRPr>
            </a:p>
          </p:txBody>
        </p:sp>
      </p:grpSp>
      <p:graphicFrame>
        <p:nvGraphicFramePr>
          <p:cNvPr id="284" name="Google Shape;284;p29"/>
          <p:cNvGraphicFramePr/>
          <p:nvPr/>
        </p:nvGraphicFramePr>
        <p:xfrm>
          <a:off x="8456700" y="4674750"/>
          <a:ext cx="3000000" cy="3000000"/>
        </p:xfrm>
        <a:graphic>
          <a:graphicData uri="http://schemas.openxmlformats.org/drawingml/2006/table">
            <a:tbl>
              <a:tblPr>
                <a:noFill/>
                <a:tableStyleId>{9191F89D-B761-4AE9-A4DB-D00EE1A8A799}</a:tableStyleId>
              </a:tblPr>
              <a:tblGrid>
                <a:gridCol w="2408500"/>
                <a:gridCol w="3510700"/>
                <a:gridCol w="2959600"/>
              </a:tblGrid>
              <a:tr h="1377725">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taxes</a:t>
                      </a:r>
                      <a:endParaRPr sz="2400">
                        <a:latin typeface="Inter"/>
                        <a:ea typeface="Inter"/>
                        <a:cs typeface="Inter"/>
                        <a:sym typeface="Inter"/>
                      </a:endParaRPr>
                    </a:p>
                  </a:txBody>
                  <a:tcPr marT="91425" marB="91425" marR="91425" marL="91425" anchor="ctr">
                    <a:lnL cap="flat" cmpd="sng" w="9525">
                      <a:solidFill>
                        <a:srgbClr val="888888"/>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Parliament</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soldiers</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r>
              <a:tr h="1377725">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debt</a:t>
                      </a:r>
                      <a:endParaRPr sz="2400">
                        <a:latin typeface="Inter"/>
                        <a:ea typeface="Inter"/>
                        <a:cs typeface="Inter"/>
                        <a:sym typeface="Inter"/>
                      </a:endParaRPr>
                    </a:p>
                  </a:txBody>
                  <a:tcPr marT="91425" marB="91425" marR="91425" marL="91425" anchor="ctr">
                    <a:lnL cap="flat" cmpd="sng" w="9525">
                      <a:solidFill>
                        <a:srgbClr val="888888"/>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King George III</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protests</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r>
              <a:tr h="1377725">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war</a:t>
                      </a:r>
                      <a:endParaRPr sz="2400">
                        <a:latin typeface="Inter"/>
                        <a:ea typeface="Inter"/>
                        <a:cs typeface="Inter"/>
                        <a:sym typeface="Inter"/>
                      </a:endParaRPr>
                    </a:p>
                  </a:txBody>
                  <a:tcPr marT="91425" marB="91425" marR="91425" marL="91425" anchor="ctr">
                    <a:lnL cap="flat" cmpd="sng" w="9525">
                      <a:solidFill>
                        <a:srgbClr val="888888"/>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rgbClr val="888888"/>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restrictions</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rgbClr val="888888"/>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representation</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rgbClr val="888888"/>
                      </a:solidFill>
                      <a:prstDash val="solid"/>
                      <a:round/>
                      <a:headEnd len="sm" w="sm" type="none"/>
                      <a:tailEnd len="sm" w="sm" type="none"/>
                    </a:lnB>
                    <a:solidFill>
                      <a:srgbClr val="EFFEF9"/>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